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7"/>
  </p:notesMasterIdLst>
  <p:sldIdLst>
    <p:sldId id="257" r:id="rId2"/>
    <p:sldId id="259" r:id="rId3"/>
    <p:sldId id="260" r:id="rId4"/>
    <p:sldId id="261" r:id="rId5"/>
    <p:sldId id="262" r:id="rId6"/>
    <p:sldId id="35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86373" autoAdjust="0"/>
  </p:normalViewPr>
  <p:slideViewPr>
    <p:cSldViewPr>
      <p:cViewPr>
        <p:scale>
          <a:sx n="60" d="100"/>
          <a:sy n="60" d="100"/>
        </p:scale>
        <p:origin x="-1064" y="-80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1" Type="http://schemas.openxmlformats.org/officeDocument/2006/relationships/slide" Target="slides/slide11.xml"/><Relationship Id="rId12" Type="http://schemas.openxmlformats.org/officeDocument/2006/relationships/slide" Target="slides/slide12.xml"/><Relationship Id="rId13" Type="http://schemas.openxmlformats.org/officeDocument/2006/relationships/slide" Target="slides/slide13.xml"/><Relationship Id="rId14" Type="http://schemas.openxmlformats.org/officeDocument/2006/relationships/slide" Target="slides/slide14.xml"/><Relationship Id="rId15" Type="http://schemas.openxmlformats.org/officeDocument/2006/relationships/slide" Target="slides/slide15.xml"/><Relationship Id="rId1" Type="http://schemas.openxmlformats.org/officeDocument/2006/relationships/slide" Target="slides/slide1.xml"/><Relationship Id="rId2" Type="http://schemas.openxmlformats.org/officeDocument/2006/relationships/slide" Target="slides/slide2.xml"/><Relationship Id="rId3" Type="http://schemas.openxmlformats.org/officeDocument/2006/relationships/slide" Target="slides/slide3.xml"/><Relationship Id="rId4" Type="http://schemas.openxmlformats.org/officeDocument/2006/relationships/slide" Target="slides/slide4.xml"/><Relationship Id="rId5" Type="http://schemas.openxmlformats.org/officeDocument/2006/relationships/slide" Target="slides/slide5.xml"/><Relationship Id="rId6" Type="http://schemas.openxmlformats.org/officeDocument/2006/relationships/slide" Target="slides/slide6.xml"/><Relationship Id="rId7" Type="http://schemas.openxmlformats.org/officeDocument/2006/relationships/slide" Target="slides/slide7.xml"/><Relationship Id="rId8" Type="http://schemas.openxmlformats.org/officeDocument/2006/relationships/slide" Target="slides/slide8.xml"/><Relationship Id="rId9" Type="http://schemas.openxmlformats.org/officeDocument/2006/relationships/slide" Target="slides/slide9.xml"/><Relationship Id="rId10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E778284F-7361-964D-92DD-17429E9BCFDB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19D77F67-74EF-F540-A37E-3845DB1412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95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91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77F67-74EF-F540-A37E-3845DB1412F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B9BE72AF-AF1A-1E41-B881-D8119A052D1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DF4A1D1-6440-3F47-BC8E-C1E8499F2E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2F3FA9A2-5116-5544-A00E-FC7EF820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D01B99BC-F82C-D046-99BD-FBA1D66F1CB4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0ED71BB-118A-9E4C-B08B-8FE12AFF2A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65069F6B-CB1A-844B-A44A-5B7ABA595A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8801E1DC-9A09-2845-A773-BB78DAEA54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E37D4F0C-152B-054F-ABE3-C9D65816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97C1C413-B9D3-E347-8928-0B2F534480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B604E31D-27C9-7146-8686-2BC96041BB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M. T.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Özsu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3" name="Rectangle 10"/>
          <p:cNvSpPr>
            <a:spLocks/>
          </p:cNvSpPr>
          <p:nvPr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Ch.6/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315244"/>
            <a:ext cx="12293600" cy="7095276"/>
          </a:xfrm>
          <a:ln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200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Background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Database Design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Database Integration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Semantic Data Control</a:t>
            </a:r>
          </a:p>
          <a:p>
            <a:pPr>
              <a:lnSpc>
                <a:spcPct val="80000"/>
              </a:lnSpc>
            </a:pPr>
            <a:r>
              <a:rPr lang="en-US" sz="2200" dirty="0" smtClean="0">
                <a:solidFill>
                  <a:srgbClr val="1771A9"/>
                </a:solidFill>
              </a:rPr>
              <a:t>Distributed Query Processing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Overview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rgbClr val="1771A9"/>
                </a:solidFill>
              </a:rPr>
              <a:t>Query decomposition and localization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rgbClr val="1771A9"/>
                </a:solidFill>
              </a:rPr>
              <a:t>Distributed query optimization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Multidatabase Query Processing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Transaction Management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Data Replication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Parallel Database Systems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Object DBMS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Peer-to-Peer Data Management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Web Data Management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6124">
              <a:spcAft>
                <a:spcPts val="18"/>
              </a:spcAft>
              <a:tabLst>
                <a:tab pos="0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</a:tabLst>
            </a:pPr>
            <a:r>
              <a:rPr lang="en-US" dirty="0"/>
              <a:t>Query Optimization Issues – Optimization Granularity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Single query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/>
              <a:t>Cannot use common intermediate results</a:t>
            </a:r>
          </a:p>
          <a:p>
            <a:pPr marL="487672" indent="-487672">
              <a:lnSpc>
                <a:spcPts val="4124"/>
              </a:lnSpc>
              <a:spcAft>
                <a:spcPts val="24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Multiple queries at a time</a:t>
            </a:r>
          </a:p>
          <a:p>
            <a:pPr marL="1144676" lvl="1" indent="-494446">
              <a:lnSpc>
                <a:spcPts val="3413"/>
              </a:lnSpc>
              <a:spcAft>
                <a:spcPts val="1991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/>
              <a:t>Efficient if many similar queries</a:t>
            </a:r>
          </a:p>
          <a:p>
            <a:pPr marL="1144676" lvl="1" indent="-494446">
              <a:lnSpc>
                <a:spcPts val="3413"/>
              </a:lnSpc>
              <a:spcAft>
                <a:spcPts val="18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</a:tabLst>
            </a:pPr>
            <a:r>
              <a:rPr lang="en-US" sz="2800" dirty="0"/>
              <a:t>Decision space is much larger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Optimization Timing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Static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smtClean="0"/>
              <a:t>Compilation </a:t>
            </a:r>
            <a:r>
              <a:rPr lang="en-US" sz="280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800" smtClean="0"/>
              <a:t> </a:t>
            </a:r>
            <a:r>
              <a:rPr lang="en-US" sz="2800" dirty="0" smtClean="0"/>
              <a:t>optimize </a:t>
            </a:r>
            <a:r>
              <a:rPr lang="en-US" sz="2800" dirty="0"/>
              <a:t>prior to the execution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Difficult to estimate the size of the intermediate results</a:t>
            </a:r>
            <a:r>
              <a:rPr lang="en-US" sz="2800" dirty="0">
                <a:latin typeface="Symbol" charset="2"/>
                <a:cs typeface="Symbol" charset="2"/>
                <a:sym typeface="Symbol" charset="2"/>
              </a:rPr>
              <a:t>⇒</a:t>
            </a:r>
            <a:r>
              <a:rPr lang="en-US" sz="2800" dirty="0"/>
              <a:t>error propagation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Can amortize over many executions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R*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Dynamic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Run time optimization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Exact information on the intermediate relation sizes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Have to </a:t>
            </a:r>
            <a:r>
              <a:rPr lang="en-US" sz="2800" dirty="0" err="1"/>
              <a:t>reoptimize</a:t>
            </a:r>
            <a:r>
              <a:rPr lang="en-US" sz="2800" dirty="0"/>
              <a:t> for multiple executions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Distributed INGRES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en-US" dirty="0"/>
              <a:t>Hybrid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Compile using a static algorithm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If the error in estimate sizes &gt; threshold, </a:t>
            </a:r>
            <a:r>
              <a:rPr lang="en-US" sz="2800" dirty="0" err="1"/>
              <a:t>reoptimize</a:t>
            </a:r>
            <a:r>
              <a:rPr lang="en-US" sz="2800" dirty="0"/>
              <a:t> at run time</a:t>
            </a:r>
          </a:p>
          <a:p>
            <a:pPr lvl="1">
              <a:lnSpc>
                <a:spcPct val="95000"/>
              </a:lnSpc>
              <a:spcBef>
                <a:spcPct val="5000"/>
              </a:spcBef>
            </a:pPr>
            <a:r>
              <a:rPr lang="en-US" sz="2800" dirty="0"/>
              <a:t>Mermaid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Statistics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</a:t>
            </a:r>
          </a:p>
          <a:p>
            <a:pPr lvl="1"/>
            <a:r>
              <a:rPr lang="en-US" sz="2800" dirty="0"/>
              <a:t>Cardinality</a:t>
            </a:r>
          </a:p>
          <a:p>
            <a:pPr lvl="1"/>
            <a:r>
              <a:rPr lang="en-US" sz="2800" dirty="0"/>
              <a:t>Size of a </a:t>
            </a:r>
            <a:r>
              <a:rPr lang="en-US" sz="2800" dirty="0" err="1"/>
              <a:t>tuple</a:t>
            </a:r>
            <a:endParaRPr lang="en-US" sz="2800" dirty="0"/>
          </a:p>
          <a:p>
            <a:pPr lvl="1"/>
            <a:r>
              <a:rPr lang="en-US" sz="2800" dirty="0"/>
              <a:t>Fraction of tuples participating in a join with another relation</a:t>
            </a:r>
          </a:p>
          <a:p>
            <a:r>
              <a:rPr lang="en-US" dirty="0"/>
              <a:t>Attribute</a:t>
            </a:r>
          </a:p>
          <a:p>
            <a:pPr lvl="1"/>
            <a:r>
              <a:rPr lang="en-US" sz="2800" dirty="0"/>
              <a:t>Cardinality of domain</a:t>
            </a:r>
          </a:p>
          <a:p>
            <a:pPr lvl="1"/>
            <a:r>
              <a:rPr lang="en-US" sz="2800" dirty="0"/>
              <a:t>Actual number of distinct values</a:t>
            </a:r>
          </a:p>
          <a:p>
            <a:r>
              <a:rPr lang="en-US" dirty="0"/>
              <a:t>Common assumptions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Independence </a:t>
            </a:r>
            <a:r>
              <a:rPr lang="en-US" sz="2800" dirty="0"/>
              <a:t>between different attribute values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Uniform distribution </a:t>
            </a:r>
            <a:r>
              <a:rPr lang="en-US" sz="2800" dirty="0"/>
              <a:t>of attribute values within their domain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Optimization Issues – Decision Sites</a:t>
            </a:r>
          </a:p>
        </p:txBody>
      </p:sp>
      <p:sp>
        <p:nvSpPr>
          <p:cNvPr id="1925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Centralized</a:t>
            </a:r>
          </a:p>
          <a:p>
            <a:pPr lvl="1"/>
            <a:r>
              <a:rPr lang="en-US" dirty="0"/>
              <a:t>Single site determines the “best” schedule</a:t>
            </a:r>
          </a:p>
          <a:p>
            <a:pPr lvl="1"/>
            <a:r>
              <a:rPr lang="en-US" dirty="0"/>
              <a:t>Simple</a:t>
            </a:r>
          </a:p>
          <a:p>
            <a:pPr lvl="1"/>
            <a:r>
              <a:rPr lang="en-US" dirty="0"/>
              <a:t>Need knowledge about the entire distributed database</a:t>
            </a:r>
          </a:p>
          <a:p>
            <a:r>
              <a:rPr lang="en-US" dirty="0"/>
              <a:t>Distributed</a:t>
            </a:r>
          </a:p>
          <a:p>
            <a:pPr lvl="1"/>
            <a:r>
              <a:rPr lang="en-US" dirty="0"/>
              <a:t>Cooperation among sites to determine the schedule</a:t>
            </a:r>
          </a:p>
          <a:p>
            <a:pPr lvl="1"/>
            <a:r>
              <a:rPr lang="en-US" dirty="0"/>
              <a:t>Need only local information</a:t>
            </a:r>
          </a:p>
          <a:p>
            <a:pPr lvl="1"/>
            <a:r>
              <a:rPr lang="en-US" dirty="0"/>
              <a:t>Cost of cooperation</a:t>
            </a:r>
          </a:p>
          <a:p>
            <a:r>
              <a:rPr lang="en-US" dirty="0"/>
              <a:t>Hybrid</a:t>
            </a:r>
          </a:p>
          <a:p>
            <a:pPr lvl="1"/>
            <a:r>
              <a:rPr lang="en-US" dirty="0"/>
              <a:t>One site determines the global schedule</a:t>
            </a:r>
          </a:p>
          <a:p>
            <a:pPr lvl="1"/>
            <a:r>
              <a:rPr lang="en-US" dirty="0"/>
              <a:t>Each site optimizes the local subqueries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Network Topology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Wide area networks </a:t>
            </a:r>
            <a:r>
              <a:rPr lang="en-US" dirty="0"/>
              <a:t>(WAN) – point-to-point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Characteristics</a:t>
            </a:r>
          </a:p>
          <a:p>
            <a:pPr marL="1788132" lvl="2" indent="-487672">
              <a:lnSpc>
                <a:spcPts val="2418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Low bandwidth</a:t>
            </a:r>
          </a:p>
          <a:p>
            <a:pPr marL="1788132" lvl="2" indent="-487672">
              <a:lnSpc>
                <a:spcPts val="2418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Low speed</a:t>
            </a:r>
          </a:p>
          <a:p>
            <a:pPr marL="1788132" lvl="2" indent="-487672">
              <a:lnSpc>
                <a:spcPts val="2418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High protocol overhead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Communication cost will dominate; ignore all other cost factors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Global schedule to minimize communication cost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Local schedules according to centralized query optimization</a:t>
            </a:r>
          </a:p>
          <a:p>
            <a:pPr marL="487672" indent="-487672">
              <a:lnSpc>
                <a:spcPts val="3271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Local area networks </a:t>
            </a:r>
            <a:r>
              <a:rPr lang="en-US" dirty="0"/>
              <a:t>(LAN)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Communication cost not that dominant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Total cost function should be considered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Broadcasting can be exploited (joins)</a:t>
            </a:r>
          </a:p>
          <a:p>
            <a:pPr marL="1144676" lvl="1" indent="-494446">
              <a:lnSpc>
                <a:spcPts val="2702"/>
              </a:lnSpc>
              <a:spcAft>
                <a:spcPts val="0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  <a:tab pos="1625575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/>
              <a:t>Special algorithms exist for star networks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Distributed Query Processing Methodology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054128" y="2356520"/>
            <a:ext cx="5211222" cy="37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Calculus Query on </a:t>
            </a:r>
            <a:r>
              <a:rPr lang="en-US" sz="2000" dirty="0" smtClean="0">
                <a:solidFill>
                  <a:srgbClr val="000000"/>
                </a:solidFill>
                <a:latin typeface="Book Antiqua"/>
              </a:rPr>
              <a:t>Distributed Relations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318739" y="4608699"/>
            <a:ext cx="1587217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CONTROL</a:t>
            </a:r>
          </a:p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SITE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2288393" y="8130832"/>
            <a:ext cx="1146682" cy="743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LOCAL</a:t>
            </a:r>
          </a:p>
          <a:p>
            <a:r>
              <a:rPr lang="en-US" sz="2000" dirty="0">
                <a:solidFill>
                  <a:srgbClr val="000000"/>
                </a:solidFill>
                <a:latin typeface="Book Antiqua"/>
              </a:rPr>
              <a:t>SITES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5172570" y="3129854"/>
            <a:ext cx="2384213" cy="5238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28691" tIns="63217" rIns="128691" bIns="63217" anchor="ctr" anchorCtr="1">
            <a:prstTxWarp prst="textNoShape">
              <a:avLst/>
            </a:prstTxWarp>
          </a:bodyPr>
          <a:lstStyle/>
          <a:p>
            <a:pPr>
              <a:lnSpc>
                <a:spcPct val="75000"/>
              </a:lnSpc>
            </a:pPr>
            <a:r>
              <a:rPr lang="en-US" sz="2000" b="1" dirty="0">
                <a:latin typeface="Book Antiqua"/>
              </a:rPr>
              <a:t>Query</a:t>
            </a:r>
          </a:p>
          <a:p>
            <a:pPr>
              <a:lnSpc>
                <a:spcPct val="75000"/>
              </a:lnSpc>
            </a:pPr>
            <a:r>
              <a:rPr lang="en-US" sz="2000" b="1" dirty="0">
                <a:latin typeface="Book Antiqua"/>
              </a:rPr>
              <a:t>Decomposition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5172570" y="4863828"/>
            <a:ext cx="2384213" cy="5238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28691" tIns="63217" rIns="128691" bIns="63217" anchor="ctr" anchorCtr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Localization</a:t>
            </a: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4430847" y="3951686"/>
            <a:ext cx="3865400" cy="6021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Algebraic Query on Distributed</a:t>
            </a:r>
          </a:p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Relations</a:t>
            </a: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5172570" y="6344930"/>
            <a:ext cx="2384213" cy="5238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28691" tIns="63217" rIns="128691" bIns="63217" anchor="ctr" anchorCtr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Global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Optimization</a:t>
            </a: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5285751" y="5647278"/>
            <a:ext cx="2157851" cy="435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Book Antiqua"/>
              </a:rPr>
              <a:t>Fragment Query</a:t>
            </a: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5172570" y="8151152"/>
            <a:ext cx="2384213" cy="52380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128691" tIns="63217" rIns="128691" bIns="63217" anchor="ctr" anchorCtr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Local</a:t>
            </a:r>
          </a:p>
          <a:p>
            <a:pPr algn="ctr">
              <a:lnSpc>
                <a:spcPct val="80000"/>
              </a:lnSpc>
            </a:pPr>
            <a:r>
              <a:rPr lang="en-US" sz="2000" b="1" dirty="0">
                <a:latin typeface="Book Antiqua"/>
              </a:rPr>
              <a:t>Optimization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4357139" y="7239010"/>
            <a:ext cx="4017334" cy="6021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Optimized Fragment Query</a:t>
            </a:r>
          </a:p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with Communication Operations</a:t>
            </a: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4702200" y="9053264"/>
            <a:ext cx="3400485" cy="37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2000" dirty="0">
                <a:solidFill>
                  <a:srgbClr val="000000"/>
                </a:solidFill>
                <a:latin typeface="Book Antiqua"/>
              </a:rPr>
              <a:t>Optimized </a:t>
            </a:r>
            <a:r>
              <a:rPr lang="en-US" sz="2000" dirty="0" smtClean="0">
                <a:solidFill>
                  <a:srgbClr val="000000"/>
                </a:solidFill>
                <a:latin typeface="Book Antiqua"/>
              </a:rPr>
              <a:t>Local Queries</a:t>
            </a:r>
            <a:endParaRPr lang="en-US" sz="2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V="1">
            <a:off x="6364676" y="8711081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 flipV="1">
            <a:off x="6364676" y="7762814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2" name="Line 34"/>
          <p:cNvSpPr>
            <a:spLocks noChangeShapeType="1"/>
          </p:cNvSpPr>
          <p:nvPr/>
        </p:nvSpPr>
        <p:spPr bwMode="auto">
          <a:xfrm flipV="1">
            <a:off x="6364676" y="6922921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V="1">
            <a:off x="6364676" y="5983685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 flipV="1">
            <a:off x="6364676" y="5405694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 flipV="1">
            <a:off x="6364676" y="4448396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V="1">
            <a:off x="6364676" y="3671721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 flipV="1">
            <a:off x="6364676" y="2750547"/>
            <a:ext cx="0" cy="3793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9293014" y="3030512"/>
            <a:ext cx="2059093" cy="722489"/>
          </a:xfrm>
          <a:prstGeom prst="ellipse">
            <a:avLst/>
          </a:prstGeom>
          <a:solidFill>
            <a:srgbClr val="037C03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37C03">
                <a:alpha val="74998"/>
              </a:srgbClr>
            </a:outerShdw>
          </a:effectLst>
        </p:spPr>
        <p:txBody>
          <a:bodyPr wrap="none" lIns="128691" tIns="63217" rIns="128691" bIns="63217" anchor="ctr">
            <a:prstTxWarp prst="textNoShape">
              <a:avLst/>
            </a:prstTxWarp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GLOBAL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SCHEMA</a:t>
            </a:r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9293014" y="4764485"/>
            <a:ext cx="2059093" cy="722489"/>
          </a:xfrm>
          <a:prstGeom prst="ellipse">
            <a:avLst/>
          </a:prstGeom>
          <a:solidFill>
            <a:srgbClr val="037C03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37C03">
                <a:alpha val="74998"/>
              </a:srgbClr>
            </a:outerShdw>
          </a:effectLst>
        </p:spPr>
        <p:txBody>
          <a:bodyPr wrap="none" lIns="128691" tIns="63217" rIns="128691" bIns="63217" anchor="ctr">
            <a:prstTxWarp prst="textNoShape">
              <a:avLst/>
            </a:prstTxWarp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FRAGMENT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SCHEMA</a:t>
            </a:r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9293014" y="6245587"/>
            <a:ext cx="2059093" cy="722489"/>
          </a:xfrm>
          <a:prstGeom prst="ellipse">
            <a:avLst/>
          </a:prstGeom>
          <a:solidFill>
            <a:srgbClr val="037C03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37C03">
                <a:alpha val="74998"/>
              </a:srgbClr>
            </a:outerShdw>
          </a:effectLst>
        </p:spPr>
        <p:txBody>
          <a:bodyPr wrap="none" lIns="128691" tIns="63217" rIns="128691" bIns="63217" anchor="ctr">
            <a:prstTxWarp prst="textNoShape">
              <a:avLst/>
            </a:prstTxWarp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STATS ON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FRAGMENTS</a:t>
            </a:r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9293014" y="8051810"/>
            <a:ext cx="2059093" cy="722489"/>
          </a:xfrm>
          <a:prstGeom prst="ellipse">
            <a:avLst/>
          </a:prstGeom>
          <a:solidFill>
            <a:srgbClr val="037C03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rgbClr val="037C03">
                <a:alpha val="74998"/>
              </a:srgbClr>
            </a:outerShdw>
          </a:effectLst>
        </p:spPr>
        <p:txBody>
          <a:bodyPr wrap="none" lIns="128691" tIns="63217" rIns="128691" bIns="63217" anchor="ctr">
            <a:prstTxWarp prst="textNoShape">
              <a:avLst/>
            </a:prstTxWarp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LOCAL</a:t>
            </a:r>
          </a:p>
          <a:p>
            <a:pPr algn="ctr"/>
            <a:r>
              <a:rPr lang="en-US" sz="1700" b="1" dirty="0">
                <a:solidFill>
                  <a:schemeClr val="bg1"/>
                </a:solidFill>
                <a:latin typeface="Book Antiqua"/>
              </a:rPr>
              <a:t>SCHEMAS</a:t>
            </a:r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 flipH="1">
            <a:off x="7586133" y="3382725"/>
            <a:ext cx="16978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 flipH="1">
            <a:off x="7586133" y="5134761"/>
            <a:ext cx="16978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H="1">
            <a:off x="7586133" y="6597801"/>
            <a:ext cx="16978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 flipH="1">
            <a:off x="7568071" y="8422085"/>
            <a:ext cx="169784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96" name="AutoShape 48"/>
          <p:cNvSpPr>
            <a:spLocks/>
          </p:cNvSpPr>
          <p:nvPr/>
        </p:nvSpPr>
        <p:spPr bwMode="auto">
          <a:xfrm>
            <a:off x="4009813" y="2967294"/>
            <a:ext cx="541867" cy="4009813"/>
          </a:xfrm>
          <a:prstGeom prst="leftBrace">
            <a:avLst>
              <a:gd name="adj1" fmla="val 6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7697" name="AutoShape 49"/>
          <p:cNvSpPr>
            <a:spLocks/>
          </p:cNvSpPr>
          <p:nvPr/>
        </p:nvSpPr>
        <p:spPr bwMode="auto">
          <a:xfrm>
            <a:off x="4118187" y="7952468"/>
            <a:ext cx="433493" cy="1083733"/>
          </a:xfrm>
          <a:prstGeom prst="leftBrace">
            <a:avLst>
              <a:gd name="adj1" fmla="val 2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in a DDBMS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497380" y="2655147"/>
            <a:ext cx="3757172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ook Antiqua"/>
              </a:rPr>
              <a:t>high level user query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5431842" y="4434275"/>
            <a:ext cx="2143291" cy="1282418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578555" y="4516760"/>
            <a:ext cx="1849864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ook Antiqua"/>
              </a:rPr>
              <a:t>query</a:t>
            </a:r>
          </a:p>
          <a:p>
            <a:r>
              <a:rPr lang="en-US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Book Antiqua"/>
              </a:rPr>
              <a:t>processor </a:t>
            </a:r>
            <a:endParaRPr lang="en-US" b="1" dirty="0">
              <a:solidFill>
                <a:schemeClr val="bg2">
                  <a:lumMod val="20000"/>
                  <a:lumOff val="80000"/>
                </a:schemeClr>
              </a:solidFill>
              <a:latin typeface="Book Antiqua"/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6477565" y="3178951"/>
            <a:ext cx="0" cy="125532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6477565" y="5725725"/>
            <a:ext cx="0" cy="139079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875557" y="7335522"/>
            <a:ext cx="5210839" cy="10546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Book Antiqua"/>
              </a:rPr>
              <a:t>Low-level data manipulation</a:t>
            </a:r>
          </a:p>
          <a:p>
            <a:r>
              <a:rPr lang="en-US" dirty="0">
                <a:solidFill>
                  <a:schemeClr val="tx2"/>
                </a:solidFill>
                <a:latin typeface="Book Antiqua"/>
              </a:rPr>
              <a:t> commands for D-DBMS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Processing Components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language that is used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SQL: “intergalactic </a:t>
            </a:r>
            <a:r>
              <a:rPr lang="en-US" dirty="0" err="1"/>
              <a:t>dataspeak</a:t>
            </a:r>
            <a:r>
              <a:rPr lang="en-US" dirty="0"/>
              <a:t>”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execution methodology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The steps that one goes through in executing high-level (declarative) user queries.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Query optimization</a:t>
            </a:r>
          </a:p>
          <a:p>
            <a:pPr lvl="1"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How do we determine the “best” execution plan?</a:t>
            </a:r>
          </a:p>
          <a:p>
            <a:pPr>
              <a:lnSpc>
                <a:spcPct val="100000"/>
              </a:lnSpc>
              <a:spcBef>
                <a:spcPct val="80000"/>
              </a:spcBef>
            </a:pPr>
            <a:r>
              <a:rPr lang="en-US" dirty="0"/>
              <a:t>We assume a homogeneous D-DBMS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>
          <a:xfrm>
            <a:off x="1245816" y="2500536"/>
            <a:ext cx="11017224" cy="6769100"/>
          </a:xfrm>
          <a:noFill/>
        </p:spPr>
        <p:txBody>
          <a:bodyPr/>
          <a:lstStyle/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ENAME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EMP,ASG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EMP.ENO = ASG.ENO </a:t>
            </a:r>
          </a:p>
          <a:p>
            <a:pPr marL="1031789">
              <a:spcBef>
                <a:spcPct val="0"/>
              </a:spcBef>
              <a:spcAft>
                <a:spcPct val="5000"/>
              </a:spcAft>
              <a:buNone/>
              <a:tabLst>
                <a:tab pos="1300460" algn="l"/>
                <a:tab pos="17813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AND		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RESP </a:t>
            </a:r>
            <a:r>
              <a:rPr lang="en-US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= "Manager"</a:t>
            </a:r>
          </a:p>
          <a:p>
            <a:pPr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Strategy 1</a:t>
            </a:r>
          </a:p>
          <a:p>
            <a:pPr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  <a:latin typeface="Symbol" charset="2"/>
                <a:sym typeface="Symbol"/>
              </a:rPr>
              <a:t>	</a:t>
            </a:r>
            <a:r>
              <a:rPr lang="en-US" baseline="-25000" dirty="0" smtClean="0">
                <a:solidFill>
                  <a:schemeClr val="tx2"/>
                </a:solidFill>
              </a:rPr>
              <a:t>ENAME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baseline="-25000" dirty="0" smtClean="0">
                <a:solidFill>
                  <a:schemeClr val="tx2"/>
                </a:solidFill>
              </a:rPr>
              <a:t>RESP=“Manager”</a:t>
            </a:r>
            <a:r>
              <a:rPr lang="en-US" baseline="-25000" dirty="0" smtClean="0">
                <a:solidFill>
                  <a:schemeClr val="tx2"/>
                </a:solidFill>
                <a:latin typeface="Symbol" charset="2"/>
                <a:sym typeface="Symbol"/>
              </a:rPr>
              <a:t></a:t>
            </a:r>
            <a:r>
              <a:rPr lang="en-US" baseline="-25000" dirty="0" smtClean="0">
                <a:solidFill>
                  <a:schemeClr val="tx2"/>
                </a:solidFill>
              </a:rPr>
              <a:t>EMP.ENO=ASG.ENO</a:t>
            </a:r>
            <a:r>
              <a:rPr lang="en-US" dirty="0" smtClean="0">
                <a:solidFill>
                  <a:schemeClr val="tx2"/>
                </a:solidFill>
              </a:rPr>
              <a:t>(EMP×ASG))</a:t>
            </a:r>
          </a:p>
          <a:p>
            <a:pPr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Strategy 2</a:t>
            </a:r>
          </a:p>
          <a:p>
            <a:pPr>
              <a:lnSpc>
                <a:spcPts val="4267"/>
              </a:lnSpc>
              <a:spcAft>
                <a:spcPts val="1422"/>
              </a:spcAft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  <a:latin typeface="Symbol" charset="2"/>
                <a:sym typeface="Symbol"/>
              </a:rPr>
              <a:t>	 </a:t>
            </a:r>
            <a:r>
              <a:rPr lang="en-US" baseline="-25000" dirty="0" smtClean="0">
                <a:solidFill>
                  <a:schemeClr val="tx2"/>
                </a:solidFill>
              </a:rPr>
              <a:t>ENAME</a:t>
            </a:r>
            <a:r>
              <a:rPr lang="en-US" dirty="0" smtClean="0">
                <a:solidFill>
                  <a:schemeClr val="tx2"/>
                </a:solidFill>
              </a:rPr>
              <a:t>(EMP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⋈</a:t>
            </a:r>
            <a:r>
              <a:rPr lang="en-US" baseline="-25000" dirty="0" smtClean="0">
                <a:solidFill>
                  <a:schemeClr val="tx2"/>
                </a:solidFill>
              </a:rPr>
              <a:t>ENO</a:t>
            </a:r>
            <a:r>
              <a:rPr lang="en-US" dirty="0" smtClean="0">
                <a:solidFill>
                  <a:schemeClr val="tx2"/>
                </a:solidFill>
              </a:rPr>
              <a:t> (</a:t>
            </a:r>
            <a:r>
              <a:rPr lang="en-US" dirty="0" smtClean="0">
                <a:solidFill>
                  <a:schemeClr val="tx2"/>
                </a:solidFill>
                <a:latin typeface="Symbol" charset="2"/>
                <a:sym typeface="Symbol"/>
              </a:rPr>
              <a:t></a:t>
            </a:r>
            <a:r>
              <a:rPr lang="en-US" baseline="-25000" dirty="0" smtClean="0">
                <a:solidFill>
                  <a:schemeClr val="tx2"/>
                </a:solidFill>
              </a:rPr>
              <a:t>RESP=“Manager” </a:t>
            </a:r>
            <a:r>
              <a:rPr lang="en-US" dirty="0" smtClean="0">
                <a:solidFill>
                  <a:schemeClr val="tx2"/>
                </a:solidFill>
              </a:rPr>
              <a:t>(ASG))</a:t>
            </a:r>
          </a:p>
          <a:p>
            <a:pPr>
              <a:spcAft>
                <a:spcPts val="18"/>
              </a:spcAft>
              <a:buNone/>
              <a:tabLst>
                <a:tab pos="1300460" algn="l"/>
                <a:tab pos="1788132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0403677" algn="l"/>
                <a:tab pos="1137902" algn="l"/>
                <a:tab pos="1300460" algn="l"/>
                <a:tab pos="2600919" algn="l"/>
                <a:tab pos="3901379" algn="l"/>
                <a:tab pos="5201839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Strategy 2 avoids Cartesian product, so may be “better”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Selecting Alternatives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What is the Problem?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037489" y="2486812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1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3990663" y="2486812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2</a:t>
            </a: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6508084" y="2486812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3</a:t>
            </a: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9013415" y="2486812"/>
            <a:ext cx="974626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4</a:t>
            </a: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11441329" y="2486812"/>
            <a:ext cx="973023" cy="52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4124"/>
              </a:lnSpc>
              <a:tabLst>
                <a:tab pos="0" algn="l"/>
                <a:tab pos="1300460" algn="l"/>
              </a:tabLst>
            </a:pPr>
            <a:r>
              <a:rPr lang="en-US" sz="3200" u="sng" dirty="0">
                <a:solidFill>
                  <a:schemeClr val="tx2"/>
                </a:solidFill>
                <a:latin typeface="Book Antiqua"/>
              </a:rPr>
              <a:t>Site 5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5563165" y="3256714"/>
            <a:ext cx="2768048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Symbol" charset="2"/>
                <a:sym typeface="Symbol"/>
              </a:rPr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8380871" y="3256714"/>
            <a:ext cx="2693561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l"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ymbol" charset="2"/>
                <a:sym typeface="Symbol"/>
              </a:rPr>
              <a:t>σ</a:t>
            </a:r>
            <a:r>
              <a:rPr lang="en-US" sz="2700" baseline="-25000" dirty="0" err="1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(EMP)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2853831" y="3252198"/>
            <a:ext cx="2734162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Courier New"/>
              </a:rPr>
              <a:t>=</a:t>
            </a:r>
            <a:r>
              <a:rPr lang="en-US" sz="1700" dirty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Symbol" charset="2"/>
                <a:sym typeface="Symbol"/>
              </a:rPr>
              <a:t>σ</a:t>
            </a:r>
            <a:r>
              <a:rPr lang="en-US" sz="2700" baseline="-25000" dirty="0" err="1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&gt;“E3”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144499" y="3256715"/>
            <a:ext cx="2616765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2000" dirty="0">
                <a:solidFill>
                  <a:schemeClr val="tx2"/>
                </a:solidFill>
                <a:latin typeface="Symbol" charset="2"/>
                <a:sym typeface="Symbol"/>
              </a:rPr>
              <a:t>σ</a:t>
            </a:r>
            <a:r>
              <a:rPr lang="en-US" sz="2700" baseline="-25000" dirty="0" smtClean="0">
                <a:solidFill>
                  <a:schemeClr val="tx2"/>
                </a:solidFill>
                <a:latin typeface="Arial" charset="0"/>
              </a:rPr>
              <a:t>ENO</a:t>
            </a:r>
            <a:r>
              <a:rPr lang="en-US" sz="2700" baseline="-25000" dirty="0">
                <a:solidFill>
                  <a:schemeClr val="tx2"/>
                </a:solidFill>
                <a:latin typeface="Arial" charset="0"/>
              </a:rPr>
              <a:t>≤“E3”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(ASG)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11520659" y="3254457"/>
            <a:ext cx="617939" cy="30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1700">
                <a:solidFill>
                  <a:schemeClr val="tx2"/>
                </a:solidFill>
                <a:latin typeface="Arial" charset="0"/>
              </a:rPr>
              <a:t>Result</a:t>
            </a:r>
          </a:p>
        </p:txBody>
      </p:sp>
      <p:sp>
        <p:nvSpPr>
          <p:cNvPr id="61" name="Text Box 14"/>
          <p:cNvSpPr txBox="1">
            <a:spLocks noChangeArrowheads="1"/>
          </p:cNvSpPr>
          <p:nvPr/>
        </p:nvSpPr>
        <p:spPr bwMode="auto">
          <a:xfrm>
            <a:off x="7537338" y="4740074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5</a:t>
            </a:r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7749569" y="6681763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1</a:t>
            </a:r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 bwMode="auto">
          <a:xfrm>
            <a:off x="8762183" y="6681763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2</a:t>
            </a:r>
          </a:p>
        </p:txBody>
      </p:sp>
      <p:sp>
        <p:nvSpPr>
          <p:cNvPr id="64" name="Text Box 17"/>
          <p:cNvSpPr txBox="1">
            <a:spLocks noChangeArrowheads="1"/>
          </p:cNvSpPr>
          <p:nvPr/>
        </p:nvSpPr>
        <p:spPr bwMode="auto">
          <a:xfrm>
            <a:off x="10774991" y="6681763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3</a:t>
            </a:r>
          </a:p>
        </p:txBody>
      </p:sp>
      <p:sp>
        <p:nvSpPr>
          <p:cNvPr id="65" name="Text Box 18"/>
          <p:cNvSpPr txBox="1">
            <a:spLocks noChangeArrowheads="1"/>
          </p:cNvSpPr>
          <p:nvPr/>
        </p:nvSpPr>
        <p:spPr bwMode="auto">
          <a:xfrm>
            <a:off x="11930372" y="6681763"/>
            <a:ext cx="730969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4</a:t>
            </a: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7672377" y="6029265"/>
            <a:ext cx="649558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000" baseline="-25000" dirty="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10969277" y="6029265"/>
            <a:ext cx="650886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000" baseline="-25000">
                <a:solidFill>
                  <a:schemeClr val="tx2"/>
                </a:solidFill>
                <a:latin typeface="Arial" charset="0"/>
              </a:rPr>
              <a:t>1</a:t>
            </a:r>
          </a:p>
        </p:txBody>
      </p:sp>
      <p:sp>
        <p:nvSpPr>
          <p:cNvPr id="68" name="Text Box 21"/>
          <p:cNvSpPr txBox="1">
            <a:spLocks noChangeArrowheads="1"/>
          </p:cNvSpPr>
          <p:nvPr/>
        </p:nvSpPr>
        <p:spPr bwMode="auto">
          <a:xfrm>
            <a:off x="12192993" y="6029265"/>
            <a:ext cx="650886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2000" baseline="-2500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69" name="Text Box 22"/>
          <p:cNvSpPr txBox="1">
            <a:spLocks noChangeArrowheads="1"/>
          </p:cNvSpPr>
          <p:nvPr/>
        </p:nvSpPr>
        <p:spPr bwMode="auto">
          <a:xfrm>
            <a:off x="8590632" y="6029265"/>
            <a:ext cx="649558" cy="3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2000" baseline="-25000" dirty="0">
                <a:solidFill>
                  <a:schemeClr val="tx2"/>
                </a:solidFill>
                <a:latin typeface="Arial" charset="0"/>
              </a:rPr>
              <a:t>2</a:t>
            </a:r>
          </a:p>
        </p:txBody>
      </p:sp>
      <p:sp>
        <p:nvSpPr>
          <p:cNvPr id="70" name="Line 24"/>
          <p:cNvSpPr>
            <a:spLocks noChangeShapeType="1"/>
          </p:cNvSpPr>
          <p:nvPr/>
        </p:nvSpPr>
        <p:spPr bwMode="auto">
          <a:xfrm rot="10800000" flipH="1">
            <a:off x="8146062" y="5794456"/>
            <a:ext cx="559929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71" name="Line 25"/>
          <p:cNvSpPr>
            <a:spLocks noChangeShapeType="1"/>
          </p:cNvSpPr>
          <p:nvPr/>
        </p:nvSpPr>
        <p:spPr bwMode="auto">
          <a:xfrm rot="10800000" flipH="1">
            <a:off x="9085298" y="5794456"/>
            <a:ext cx="559929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72" name="Line 26"/>
          <p:cNvSpPr>
            <a:spLocks noChangeShapeType="1"/>
          </p:cNvSpPr>
          <p:nvPr/>
        </p:nvSpPr>
        <p:spPr bwMode="auto">
          <a:xfrm rot="10800000">
            <a:off x="10512213" y="5794456"/>
            <a:ext cx="577991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 rot="10800000">
            <a:off x="11787859" y="5794456"/>
            <a:ext cx="577991" cy="8669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74" name="Text Box 32"/>
          <p:cNvSpPr txBox="1">
            <a:spLocks noChangeArrowheads="1"/>
          </p:cNvSpPr>
          <p:nvPr/>
        </p:nvSpPr>
        <p:spPr bwMode="auto">
          <a:xfrm>
            <a:off x="4192969" y="6099257"/>
            <a:ext cx="730969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4</a:t>
            </a:r>
          </a:p>
        </p:txBody>
      </p: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643429" y="6099257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3</a:t>
            </a:r>
          </a:p>
        </p:txBody>
      </p:sp>
      <p:sp>
        <p:nvSpPr>
          <p:cNvPr id="76" name="Text Box 35"/>
          <p:cNvSpPr txBox="1">
            <a:spLocks noChangeArrowheads="1"/>
          </p:cNvSpPr>
          <p:nvPr/>
        </p:nvSpPr>
        <p:spPr bwMode="auto">
          <a:xfrm>
            <a:off x="976236" y="7724857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1</a:t>
            </a:r>
          </a:p>
        </p:txBody>
      </p:sp>
      <p:sp>
        <p:nvSpPr>
          <p:cNvPr id="77" name="Text Box 36"/>
          <p:cNvSpPr txBox="1">
            <a:spLocks noChangeArrowheads="1"/>
          </p:cNvSpPr>
          <p:nvPr/>
        </p:nvSpPr>
        <p:spPr bwMode="auto">
          <a:xfrm>
            <a:off x="4338067" y="7724857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2</a:t>
            </a:r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 rot="10800000" flipH="1">
            <a:off x="2210365" y="7022687"/>
            <a:ext cx="18062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 rot="10800000" flipH="1">
            <a:off x="5791201" y="7004625"/>
            <a:ext cx="18062" cy="102954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80" name="Text Box 43"/>
          <p:cNvSpPr txBox="1">
            <a:spLocks noChangeArrowheads="1"/>
          </p:cNvSpPr>
          <p:nvPr/>
        </p:nvSpPr>
        <p:spPr bwMode="auto">
          <a:xfrm>
            <a:off x="2586032" y="4764909"/>
            <a:ext cx="729767" cy="319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</a:tabLst>
            </a:pPr>
            <a:r>
              <a:rPr lang="en-US" sz="2400" dirty="0">
                <a:solidFill>
                  <a:schemeClr val="tx2"/>
                </a:solidFill>
                <a:latin typeface="Book Antiqua"/>
              </a:rPr>
              <a:t>Site 5</a:t>
            </a:r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 rot="10800000" flipH="1">
            <a:off x="2167468" y="5686083"/>
            <a:ext cx="1415627" cy="75861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 rot="10800000">
            <a:off x="3901440" y="5686083"/>
            <a:ext cx="1842347" cy="75861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84" name="Freeform 29"/>
          <p:cNvSpPr>
            <a:spLocks/>
          </p:cNvSpPr>
          <p:nvPr/>
        </p:nvSpPr>
        <p:spPr bwMode="auto">
          <a:xfrm>
            <a:off x="541867" y="6459049"/>
            <a:ext cx="3307645" cy="57799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/>
              </a:rPr>
              <a:t>EMP</a:t>
            </a:r>
            <a:r>
              <a:rPr lang="en-US" sz="2000" baseline="30000" dirty="0">
                <a:solidFill>
                  <a:schemeClr val="tx2"/>
                </a:solidFill>
                <a:latin typeface="Arial"/>
              </a:rPr>
              <a:t>’</a:t>
            </a:r>
            <a:r>
              <a:rPr lang="en-US" sz="2000" baseline="-25000" dirty="0">
                <a:solidFill>
                  <a:schemeClr val="tx2"/>
                </a:solidFill>
                <a:latin typeface="Arial"/>
              </a:rPr>
              <a:t>1</a:t>
            </a:r>
            <a:r>
              <a:rPr lang="en-US" sz="2000" dirty="0">
                <a:solidFill>
                  <a:schemeClr val="tx2"/>
                </a:solidFill>
                <a:latin typeface="Arial"/>
              </a:rPr>
              <a:t>=EMP</a:t>
            </a:r>
            <a:r>
              <a:rPr lang="en-US" sz="2000" baseline="-25000" dirty="0">
                <a:solidFill>
                  <a:schemeClr val="tx2"/>
                </a:solidFill>
                <a:latin typeface="Arial"/>
              </a:rPr>
              <a:t>1</a:t>
            </a:r>
            <a:r>
              <a:rPr lang="en-US" sz="2000" dirty="0">
                <a:solidFill>
                  <a:schemeClr val="tx2"/>
                </a:solidFill>
                <a:latin typeface="Arial"/>
              </a:rPr>
              <a:t> </a:t>
            </a:r>
            <a:r>
              <a:rPr lang="en-US" sz="2000" dirty="0" smtClean="0">
                <a:latin typeface="Book Antiqua"/>
              </a:rPr>
              <a:t>⋈</a:t>
            </a:r>
            <a:r>
              <a:rPr lang="en-US" sz="2000" baseline="-25000" dirty="0" smtClean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ENO</a:t>
            </a:r>
            <a:r>
              <a:rPr lang="en-US" sz="2000" dirty="0" smtClean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  </a:t>
            </a:r>
            <a:r>
              <a:rPr lang="en-US" sz="2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ASG</a:t>
            </a:r>
            <a:r>
              <a:rPr lang="en-US" sz="2000" baseline="30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’</a:t>
            </a:r>
            <a:r>
              <a:rPr lang="en-US" sz="2000" baseline="-25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1</a:t>
            </a:r>
            <a:endParaRPr lang="en-US" sz="2000" baseline="-25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88" name="Freeform 28"/>
          <p:cNvSpPr>
            <a:spLocks/>
          </p:cNvSpPr>
          <p:nvPr/>
        </p:nvSpPr>
        <p:spPr bwMode="auto">
          <a:xfrm>
            <a:off x="2384213" y="5117123"/>
            <a:ext cx="2709333" cy="55992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graphicFrame>
        <p:nvGraphicFramePr>
          <p:cNvPr id="89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100277"/>
              </p:ext>
            </p:extLst>
          </p:nvPr>
        </p:nvGraphicFramePr>
        <p:xfrm>
          <a:off x="2438400" y="5191631"/>
          <a:ext cx="2600960" cy="410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Equation" r:id="rId4" imgW="1447387" imgH="228738" progId="Equation.3">
                  <p:embed/>
                </p:oleObj>
              </mc:Choice>
              <mc:Fallback>
                <p:oleObj name="Equation" r:id="rId4" imgW="1447387" imgH="228738" progId="Equation.3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91631"/>
                        <a:ext cx="2600960" cy="4109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5" name="Group 72"/>
          <p:cNvGrpSpPr>
            <a:grpSpLocks/>
          </p:cNvGrpSpPr>
          <p:nvPr/>
        </p:nvGrpSpPr>
        <p:grpSpPr bwMode="auto">
          <a:xfrm>
            <a:off x="812801" y="8061265"/>
            <a:ext cx="2797387" cy="559929"/>
            <a:chOff x="360" y="3308"/>
            <a:chExt cx="1239" cy="248"/>
          </a:xfrm>
        </p:grpSpPr>
        <p:sp>
          <p:nvSpPr>
            <p:cNvPr id="96" name="Freeform 30"/>
            <p:cNvSpPr>
              <a:spLocks/>
            </p:cNvSpPr>
            <p:nvPr/>
          </p:nvSpPr>
          <p:spPr bwMode="auto">
            <a:xfrm>
              <a:off x="360" y="3308"/>
              <a:ext cx="1239" cy="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graphicFrame>
          <p:nvGraphicFramePr>
            <p:cNvPr id="97" name="Object 68"/>
            <p:cNvGraphicFramePr>
              <a:graphicFrameLocks noChangeAspect="1"/>
            </p:cNvGraphicFramePr>
            <p:nvPr/>
          </p:nvGraphicFramePr>
          <p:xfrm>
            <a:off x="369" y="3344"/>
            <a:ext cx="1221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1" name="Equation" r:id="rId6" imgW="1752187" imgH="254092" progId="Equation.3">
                    <p:embed/>
                  </p:oleObj>
                </mc:Choice>
                <mc:Fallback>
                  <p:oleObj name="Equation" r:id="rId6" imgW="1752187" imgH="254092" progId="Equation.3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" y="3344"/>
                          <a:ext cx="1221" cy="1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8" name="Group 71"/>
          <p:cNvGrpSpPr>
            <a:grpSpLocks/>
          </p:cNvGrpSpPr>
          <p:nvPr/>
        </p:nvGrpSpPr>
        <p:grpSpPr bwMode="auto">
          <a:xfrm>
            <a:off x="4389121" y="8061286"/>
            <a:ext cx="2815450" cy="559930"/>
            <a:chOff x="1916" y="3360"/>
            <a:chExt cx="1247" cy="248"/>
          </a:xfrm>
        </p:grpSpPr>
        <p:sp>
          <p:nvSpPr>
            <p:cNvPr id="99" name="Freeform 69"/>
            <p:cNvSpPr>
              <a:spLocks/>
            </p:cNvSpPr>
            <p:nvPr/>
          </p:nvSpPr>
          <p:spPr bwMode="auto">
            <a:xfrm>
              <a:off x="1920" y="3360"/>
              <a:ext cx="1239" cy="2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0"/>
                </a:cxn>
              </a:cxnLst>
              <a:rect l="0" t="0" r="r" b="b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2"/>
                </a:solidFill>
                <a:latin typeface="Arial"/>
              </a:endParaRPr>
            </a:p>
          </p:txBody>
        </p:sp>
        <p:graphicFrame>
          <p:nvGraphicFramePr>
            <p:cNvPr id="100" name="Object 70"/>
            <p:cNvGraphicFramePr>
              <a:graphicFrameLocks noChangeAspect="1"/>
            </p:cNvGraphicFramePr>
            <p:nvPr/>
          </p:nvGraphicFramePr>
          <p:xfrm>
            <a:off x="1916" y="3396"/>
            <a:ext cx="1247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2" name="Equation" r:id="rId8" imgW="1790218" imgH="254092" progId="Equation.3">
                    <p:embed/>
                  </p:oleObj>
                </mc:Choice>
                <mc:Fallback>
                  <p:oleObj name="Equation" r:id="rId8" imgW="1790218" imgH="254092" progId="Equation.3">
                    <p:embed/>
                    <p:pic>
                      <p:nvPicPr>
                        <p:cNvPr id="0" name="Picture 1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6" y="3396"/>
                          <a:ext cx="1247" cy="17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2205510"/>
              </p:ext>
            </p:extLst>
          </p:nvPr>
        </p:nvGraphicFramePr>
        <p:xfrm>
          <a:off x="2275840" y="7311683"/>
          <a:ext cx="65024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10" imgW="405972" imgH="228600" progId="Equation.3">
                  <p:embed/>
                </p:oleObj>
              </mc:Choice>
              <mc:Fallback>
                <p:oleObj name="Equation" r:id="rId10" imgW="405972" imgH="228600" progId="Equation.3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840" y="7311683"/>
                        <a:ext cx="650240" cy="365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472273"/>
              </p:ext>
            </p:extLst>
          </p:nvPr>
        </p:nvGraphicFramePr>
        <p:xfrm>
          <a:off x="5940215" y="7311683"/>
          <a:ext cx="69088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12" imgW="431570" imgH="228738" progId="Equation.3">
                  <p:embed/>
                </p:oleObj>
              </mc:Choice>
              <mc:Fallback>
                <p:oleObj name="Equation" r:id="rId12" imgW="431570" imgH="228738" progId="Equation.3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215" y="7311683"/>
                        <a:ext cx="690880" cy="365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316419"/>
              </p:ext>
            </p:extLst>
          </p:nvPr>
        </p:nvGraphicFramePr>
        <p:xfrm>
          <a:off x="2068125" y="5794457"/>
          <a:ext cx="629921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Equation" r:id="rId14" imgW="393302" imgH="228600" progId="Equation.3">
                  <p:embed/>
                </p:oleObj>
              </mc:Choice>
              <mc:Fallback>
                <p:oleObj name="Equation" r:id="rId14" imgW="393302" imgH="228600" progId="Equation.3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125" y="5794457"/>
                        <a:ext cx="629921" cy="365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292656"/>
              </p:ext>
            </p:extLst>
          </p:nvPr>
        </p:nvGraphicFramePr>
        <p:xfrm>
          <a:off x="4876800" y="5794457"/>
          <a:ext cx="650240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Equation" r:id="rId16" imgW="405972" imgH="228600" progId="Equation.3">
                  <p:embed/>
                </p:oleObj>
              </mc:Choice>
              <mc:Fallback>
                <p:oleObj name="Equation" r:id="rId16" imgW="405972" imgH="228600" progId="Equation.3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794457"/>
                        <a:ext cx="650240" cy="365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" name="Freeform 13"/>
          <p:cNvSpPr>
            <a:spLocks/>
          </p:cNvSpPr>
          <p:nvPr/>
        </p:nvSpPr>
        <p:spPr bwMode="auto">
          <a:xfrm>
            <a:off x="7044267" y="5117123"/>
            <a:ext cx="5908605" cy="67733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Arial"/>
            </a:endParaRPr>
          </a:p>
        </p:txBody>
      </p:sp>
      <p:sp>
        <p:nvSpPr>
          <p:cNvPr id="109" name="Text Box 81"/>
          <p:cNvSpPr txBox="1">
            <a:spLocks noChangeArrowheads="1"/>
          </p:cNvSpPr>
          <p:nvPr/>
        </p:nvSpPr>
        <p:spPr bwMode="auto">
          <a:xfrm>
            <a:off x="7078464" y="5261008"/>
            <a:ext cx="5743787" cy="30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ts val="2418"/>
              </a:lnSpc>
              <a:tabLst>
                <a:tab pos="0" algn="l"/>
                <a:tab pos="1300460" algn="l"/>
                <a:tab pos="2600919" algn="l"/>
              </a:tabLst>
            </a:pPr>
            <a:r>
              <a:rPr lang="en-US" sz="1700" dirty="0">
                <a:solidFill>
                  <a:schemeClr val="tx2"/>
                </a:solidFill>
                <a:latin typeface="Arial" charset="0"/>
              </a:rPr>
              <a:t>result= (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EMP</a:t>
            </a:r>
            <a:r>
              <a:rPr lang="en-US" sz="1700" baseline="-25000" dirty="0" smtClean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7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× 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EMP</a:t>
            </a:r>
            <a:r>
              <a:rPr lang="en-US" sz="17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2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)</a:t>
            </a:r>
            <a:r>
              <a:rPr lang="en-US" sz="1800" dirty="0" smtClean="0">
                <a:latin typeface="Book Antiqua"/>
              </a:rPr>
              <a:t>⋈</a:t>
            </a:r>
            <a:r>
              <a:rPr lang="en-US" sz="1700" baseline="-25000" dirty="0" err="1" smtClean="0">
                <a:solidFill>
                  <a:schemeClr val="tx2"/>
                </a:solidFill>
                <a:latin typeface="Arial" charset="0"/>
                <a:sym typeface="Symbol" charset="2"/>
              </a:rPr>
              <a:t>ENO</a:t>
            </a:r>
            <a:r>
              <a:rPr lang="en-US" sz="1700" dirty="0" err="1" smtClean="0">
                <a:solidFill>
                  <a:schemeClr val="tx2"/>
                </a:solidFill>
                <a:latin typeface="Arial" charset="0"/>
              </a:rPr>
              <a:t>σ</a:t>
            </a:r>
            <a:r>
              <a:rPr lang="en-US" sz="1700" baseline="-25000" dirty="0" err="1" smtClean="0">
                <a:solidFill>
                  <a:schemeClr val="tx2"/>
                </a:solidFill>
                <a:latin typeface="Arial" charset="0"/>
              </a:rPr>
              <a:t>RESP</a:t>
            </a:r>
            <a:r>
              <a:rPr lang="en-US" sz="1700" baseline="-25000" dirty="0">
                <a:solidFill>
                  <a:schemeClr val="tx2"/>
                </a:solidFill>
                <a:latin typeface="Arial" charset="0"/>
              </a:rPr>
              <a:t>=“Manager”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</a:rPr>
              <a:t>ASG</a:t>
            </a:r>
            <a:r>
              <a:rPr lang="en-US" sz="1700" baseline="-25000" dirty="0" smtClean="0">
                <a:solidFill>
                  <a:schemeClr val="tx2"/>
                </a:solidFill>
                <a:latin typeface="Arial" charset="0"/>
              </a:rPr>
              <a:t>1</a:t>
            </a:r>
            <a:r>
              <a:rPr lang="en-US" sz="1800" dirty="0">
                <a:solidFill>
                  <a:schemeClr val="tx2"/>
                </a:solidFill>
                <a:latin typeface="Book Antiqua"/>
              </a:rPr>
              <a:t>×</a:t>
            </a:r>
            <a:r>
              <a:rPr lang="en-US" sz="1700" dirty="0" smtClean="0">
                <a:solidFill>
                  <a:schemeClr val="tx2"/>
                </a:solidFill>
                <a:latin typeface="Symbol" charset="2"/>
                <a:cs typeface="Symbol" charset="2"/>
                <a:sym typeface="Symbol"/>
              </a:rPr>
              <a:t> </a:t>
            </a:r>
            <a:r>
              <a:rPr lang="en-US" sz="17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ASG</a:t>
            </a:r>
            <a:r>
              <a:rPr lang="en-US" sz="1700" baseline="-25000" dirty="0" smtClean="0">
                <a:solidFill>
                  <a:schemeClr val="tx2"/>
                </a:solidFill>
                <a:latin typeface="Arial" charset="0"/>
                <a:sym typeface="Symbol" charset="2"/>
              </a:rPr>
              <a:t>2</a:t>
            </a:r>
            <a:r>
              <a:rPr lang="en-US" sz="1700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105" name="Freeform 29"/>
          <p:cNvSpPr>
            <a:spLocks/>
          </p:cNvSpPr>
          <p:nvPr/>
        </p:nvSpPr>
        <p:spPr bwMode="auto">
          <a:xfrm>
            <a:off x="4118187" y="6444696"/>
            <a:ext cx="3307645" cy="57799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2"/>
                </a:solidFill>
                <a:latin typeface="Arial"/>
              </a:rPr>
              <a:t>EMP</a:t>
            </a:r>
            <a:r>
              <a:rPr lang="en-US" sz="2000" baseline="30000" dirty="0">
                <a:solidFill>
                  <a:schemeClr val="tx2"/>
                </a:solidFill>
                <a:latin typeface="Arial"/>
              </a:rPr>
              <a:t>’</a:t>
            </a:r>
            <a:r>
              <a:rPr lang="en-US" sz="2000" baseline="-25000" dirty="0">
                <a:solidFill>
                  <a:schemeClr val="tx2"/>
                </a:solidFill>
                <a:latin typeface="Arial"/>
              </a:rPr>
              <a:t>2</a:t>
            </a:r>
            <a:r>
              <a:rPr lang="en-US" sz="2000" dirty="0">
                <a:solidFill>
                  <a:schemeClr val="tx2"/>
                </a:solidFill>
                <a:latin typeface="Arial"/>
              </a:rPr>
              <a:t>=EMP</a:t>
            </a:r>
            <a:r>
              <a:rPr lang="en-US" sz="2000" baseline="-25000" dirty="0">
                <a:solidFill>
                  <a:schemeClr val="tx2"/>
                </a:solidFill>
                <a:latin typeface="Arial"/>
              </a:rPr>
              <a:t>2</a:t>
            </a:r>
            <a:r>
              <a:rPr lang="en-US" sz="2000" dirty="0">
                <a:solidFill>
                  <a:schemeClr val="tx2"/>
                </a:solidFill>
                <a:latin typeface="Arial"/>
              </a:rPr>
              <a:t> </a:t>
            </a:r>
            <a:r>
              <a:rPr lang="en-US" sz="2000" dirty="0" smtClean="0">
                <a:latin typeface="Book Antiqua"/>
              </a:rPr>
              <a:t>⋈</a:t>
            </a:r>
            <a:r>
              <a:rPr lang="en-US" sz="2000" baseline="-25000" dirty="0" smtClean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ENO</a:t>
            </a:r>
            <a:r>
              <a:rPr lang="en-US" sz="2000" dirty="0" smtClean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  </a:t>
            </a:r>
            <a:r>
              <a:rPr lang="en-US" sz="2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ASG</a:t>
            </a:r>
            <a:r>
              <a:rPr lang="en-US" sz="2000" baseline="30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’</a:t>
            </a:r>
            <a:r>
              <a:rPr lang="en-US" sz="2000" baseline="-25000" dirty="0">
                <a:solidFill>
                  <a:schemeClr val="tx2"/>
                </a:solidFill>
                <a:latin typeface="Arial"/>
                <a:ea typeface="MS PGothic"/>
                <a:cs typeface="Arial"/>
              </a:rPr>
              <a:t>2</a:t>
            </a:r>
            <a:endParaRPr lang="en-US" sz="2000" baseline="-25000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284512"/>
            <a:ext cx="12293600" cy="7068120"/>
          </a:xfrm>
        </p:spPr>
        <p:txBody>
          <a:bodyPr/>
          <a:lstStyle/>
          <a:p>
            <a:r>
              <a:rPr lang="en-US" dirty="0" smtClean="0"/>
              <a:t>Assume</a:t>
            </a:r>
          </a:p>
          <a:p>
            <a:pPr lvl="1"/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(EMP) = 400, </a:t>
            </a:r>
            <a:r>
              <a:rPr lang="en-US" i="1" dirty="0">
                <a:ea typeface="ＭＳ Ｐゴシック" charset="-128"/>
              </a:rPr>
              <a:t>size</a:t>
            </a:r>
            <a:r>
              <a:rPr lang="en-US" dirty="0">
                <a:ea typeface="ＭＳ Ｐゴシック" charset="-128"/>
              </a:rPr>
              <a:t>(ASG) = </a:t>
            </a:r>
            <a:r>
              <a:rPr lang="en-US" dirty="0" smtClean="0">
                <a:ea typeface="ＭＳ Ｐゴシック" charset="-128"/>
              </a:rPr>
              <a:t>1000</a:t>
            </a:r>
          </a:p>
          <a:p>
            <a:pPr lvl="1"/>
            <a:r>
              <a:rPr lang="en-US" dirty="0">
                <a:ea typeface="ＭＳ Ｐゴシック" charset="-128"/>
              </a:rPr>
              <a:t>tuple access cost = 1 unit; tuple transfer cost = 10 </a:t>
            </a:r>
            <a:r>
              <a:rPr lang="en-US" dirty="0" smtClean="0">
                <a:ea typeface="ＭＳ Ｐゴシック" charset="-128"/>
              </a:rPr>
              <a:t>units</a:t>
            </a:r>
          </a:p>
          <a:p>
            <a:r>
              <a:rPr lang="en-US" dirty="0" smtClean="0">
                <a:ea typeface="ＭＳ Ｐゴシック" charset="-128"/>
              </a:rPr>
              <a:t>Strategy 1</a:t>
            </a:r>
          </a:p>
          <a:p>
            <a:pPr lvl="1">
              <a:tabLst>
                <a:tab pos="12022138" algn="r"/>
              </a:tabLst>
            </a:pPr>
            <a:r>
              <a:rPr lang="en-US" sz="2400" dirty="0" smtClean="0">
                <a:ea typeface="ＭＳ Ｐゴシック" charset="-128"/>
              </a:rPr>
              <a:t>produce ASG': (10+10)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access cost	20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 smtClean="0">
                <a:ea typeface="ＭＳ Ｐゴシック" charset="-128"/>
              </a:rPr>
              <a:t>transfer ASG' to the sites of EMP: (10+10)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transfer cost	200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 smtClean="0">
                <a:ea typeface="ＭＳ Ｐゴシック" charset="-128"/>
              </a:rPr>
              <a:t>produce EMP': (10+10)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access cost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smtClean="0">
                <a:ea typeface="ＭＳ Ｐゴシック" charset="-128"/>
              </a:rPr>
              <a:t>2	40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 smtClean="0">
                <a:ea typeface="ＭＳ Ｐゴシック" charset="-128"/>
              </a:rPr>
              <a:t>transfer EMP' to result site: (10+10)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transfer cost	</a:t>
            </a:r>
            <a:r>
              <a:rPr lang="en-US" sz="2400" u="sng" dirty="0" smtClean="0">
                <a:ea typeface="ＭＳ Ｐゴシック" charset="-128"/>
              </a:rPr>
              <a:t>       200</a:t>
            </a: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Total Cost	460</a:t>
            </a:r>
          </a:p>
          <a:p>
            <a:r>
              <a:rPr lang="en-US" dirty="0" smtClean="0"/>
              <a:t>Strategy 2</a:t>
            </a:r>
          </a:p>
          <a:p>
            <a:pPr lvl="1"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EMP to site 5: 400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4,000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transfer ASG to site 5: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transfer </a:t>
            </a:r>
            <a:r>
              <a:rPr lang="en-US" sz="2400" dirty="0" smtClean="0">
                <a:ea typeface="ＭＳ Ｐゴシック" charset="-128"/>
              </a:rPr>
              <a:t>cost	10,000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produce ASG': 1000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</a:t>
            </a:r>
            <a:r>
              <a:rPr lang="en-US" sz="2400" dirty="0" smtClean="0">
                <a:ea typeface="ＭＳ Ｐゴシック" charset="-128"/>
              </a:rPr>
              <a:t>cost	1,000</a:t>
            </a:r>
          </a:p>
          <a:p>
            <a:pPr lvl="1">
              <a:spcBef>
                <a:spcPts val="0"/>
              </a:spcBef>
              <a:tabLst>
                <a:tab pos="12022138" algn="r"/>
              </a:tabLst>
            </a:pPr>
            <a:r>
              <a:rPr lang="en-US" sz="2400" dirty="0">
                <a:ea typeface="ＭＳ Ｐゴシック" charset="-128"/>
              </a:rPr>
              <a:t>join EMP and </a:t>
            </a:r>
            <a:r>
              <a:rPr lang="en-US" sz="2400" dirty="0" smtClean="0">
                <a:ea typeface="ＭＳ Ｐゴシック" charset="-128"/>
              </a:rPr>
              <a:t>ASG': 400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smtClean="0">
                <a:ea typeface="ＭＳ Ｐゴシック" charset="-128"/>
              </a:rPr>
              <a:t>20</a:t>
            </a:r>
            <a:r>
              <a:rPr lang="en-US" sz="2400" dirty="0" smtClean="0">
                <a:latin typeface="Symbol" charset="2"/>
                <a:ea typeface="ＭＳ Ｐゴシック" charset="-128"/>
                <a:sym typeface="Symbol"/>
              </a:rPr>
              <a:t> </a:t>
            </a:r>
            <a:r>
              <a:rPr lang="en-US" sz="2400" dirty="0" smtClean="0">
                <a:ea typeface="ＭＳ Ｐゴシック" charset="-128"/>
                <a:sym typeface="Symbol"/>
              </a:rPr>
              <a:t> </a:t>
            </a:r>
            <a:r>
              <a:rPr lang="en-US" sz="2400" dirty="0" err="1" smtClean="0">
                <a:ea typeface="ＭＳ Ｐゴシック" charset="-128"/>
              </a:rPr>
              <a:t>tuple</a:t>
            </a:r>
            <a:r>
              <a:rPr lang="en-US" sz="2400" dirty="0" smtClean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access cost	</a:t>
            </a:r>
            <a:r>
              <a:rPr lang="en-US" sz="2400" u="sng" dirty="0">
                <a:ea typeface="ＭＳ Ｐゴシック" charset="-128"/>
              </a:rPr>
              <a:t>       </a:t>
            </a:r>
            <a:r>
              <a:rPr lang="en-US" sz="2400" u="sng" dirty="0" smtClean="0">
                <a:ea typeface="ＭＳ Ｐゴシック" charset="-128"/>
              </a:rPr>
              <a:t>8,000</a:t>
            </a:r>
            <a:endParaRPr lang="en-US" sz="2400" u="sng" dirty="0">
              <a:ea typeface="ＭＳ Ｐゴシック" charset="-128"/>
            </a:endParaRPr>
          </a:p>
          <a:p>
            <a:pPr marL="1282700" lvl="3" indent="0">
              <a:buNone/>
              <a:tabLst>
                <a:tab pos="12022138" algn="r"/>
              </a:tabLst>
            </a:pPr>
            <a:r>
              <a:rPr lang="en-US" sz="2400" dirty="0">
                <a:solidFill>
                  <a:srgbClr val="FF0000"/>
                </a:solidFill>
                <a:ea typeface="ＭＳ Ｐゴシック" charset="-128"/>
              </a:rPr>
              <a:t>Total Cost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</a:rPr>
              <a:t>23,000</a:t>
            </a:r>
            <a:endParaRPr lang="en-US" sz="2400" dirty="0">
              <a:solidFill>
                <a:srgbClr val="FF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81754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Query Optimization Objectives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Minimize a cost function</a:t>
            </a:r>
          </a:p>
          <a:p>
            <a:pPr lvl="1">
              <a:spcBef>
                <a:spcPct val="25000"/>
              </a:spcBef>
              <a:buFont typeface="Century Schoolbook" charset="0"/>
              <a:buNone/>
            </a:pPr>
            <a:r>
              <a:rPr lang="en-US" dirty="0">
                <a:solidFill>
                  <a:schemeClr val="tx2"/>
                </a:solidFill>
              </a:rPr>
              <a:t>		I/O cost + CPU cost + communication cost</a:t>
            </a:r>
          </a:p>
          <a:p>
            <a:pPr marL="0" indent="0">
              <a:spcBef>
                <a:spcPct val="25000"/>
              </a:spcBef>
              <a:buNone/>
            </a:pPr>
            <a:r>
              <a:rPr lang="en-US" dirty="0">
                <a:solidFill>
                  <a:schemeClr val="tx2"/>
                </a:solidFill>
              </a:rPr>
              <a:t>These might have different weights in different distributed environments</a:t>
            </a:r>
          </a:p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Wide area networks </a:t>
            </a: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may dominate or vary much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bandwidth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speed</a:t>
            </a:r>
          </a:p>
          <a:p>
            <a:pPr lvl="2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high protocol overhead</a:t>
            </a:r>
          </a:p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Local area networks</a:t>
            </a: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communication cost not that dominant</a:t>
            </a:r>
          </a:p>
          <a:p>
            <a:pPr lvl="1"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total cost function should be considered</a:t>
            </a:r>
          </a:p>
          <a:p>
            <a:pPr>
              <a:spcBef>
                <a:spcPct val="25000"/>
              </a:spcBef>
            </a:pPr>
            <a:r>
              <a:rPr lang="en-US" dirty="0">
                <a:solidFill>
                  <a:schemeClr val="tx2"/>
                </a:solidFill>
              </a:rPr>
              <a:t>Can also maximize throughput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Complexity of Relational Operations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209748" y="3738563"/>
            <a:ext cx="5716588" cy="2249487"/>
          </a:xfrm>
          <a:noFill/>
          <a:ln/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Assume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relations of cardinality </a:t>
            </a:r>
            <a:r>
              <a:rPr lang="en-US" i="1" dirty="0">
                <a:solidFill>
                  <a:schemeClr val="tx2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sequential scan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123093" y="2678022"/>
            <a:ext cx="6484338" cy="61592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10376747" y="2678022"/>
            <a:ext cx="0" cy="61592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123093" y="3328262"/>
            <a:ext cx="648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123093" y="3490822"/>
            <a:ext cx="648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123093" y="4791302"/>
            <a:ext cx="648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6123093" y="6091782"/>
            <a:ext cx="648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123093" y="8205062"/>
            <a:ext cx="64843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887361" y="2682537"/>
            <a:ext cx="1957476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Book Antiqua"/>
              </a:rPr>
              <a:t>Operation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10343455" y="2682537"/>
            <a:ext cx="2197927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Book Antiqua"/>
              </a:rPr>
              <a:t>Complexity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70099" y="3526947"/>
            <a:ext cx="101023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Select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48815" y="3852067"/>
            <a:ext cx="114763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Project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068833" y="4177187"/>
            <a:ext cx="435452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(without duplicate elimination)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11096377" y="3852067"/>
            <a:ext cx="865931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O(</a:t>
            </a:r>
            <a:r>
              <a:rPr lang="en-US" sz="2300" i="1" dirty="0">
                <a:solidFill>
                  <a:srgbClr val="000000"/>
                </a:solidFill>
                <a:latin typeface="Book Antiqua"/>
              </a:rPr>
              <a:t>n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6648815" y="4827427"/>
            <a:ext cx="1147634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Project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6188602" y="5152547"/>
            <a:ext cx="3919439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(with duplicate elimination)</a:t>
            </a: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6616597" y="5477667"/>
            <a:ext cx="1117245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Group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0755763" y="5125454"/>
            <a:ext cx="1806794" cy="4970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O(</a:t>
            </a:r>
            <a:r>
              <a:rPr lang="en-US" sz="2300" i="1" dirty="0" smtClean="0">
                <a:solidFill>
                  <a:srgbClr val="000000"/>
                </a:solidFill>
                <a:latin typeface="Book Antiqua"/>
              </a:rPr>
              <a:t>n </a:t>
            </a:r>
            <a:r>
              <a:rPr lang="en-US" sz="2400" dirty="0" smtClean="0">
                <a:solidFill>
                  <a:srgbClr val="000000"/>
                </a:solidFill>
                <a:latin typeface="Book Antiqua"/>
                <a:sym typeface="Symbol"/>
              </a:rPr>
              <a:t> </a:t>
            </a:r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log </a:t>
            </a:r>
            <a:r>
              <a:rPr lang="en-US" sz="2300" i="1" dirty="0">
                <a:solidFill>
                  <a:srgbClr val="000000"/>
                </a:solidFill>
                <a:latin typeface="Book Antiqua"/>
              </a:rPr>
              <a:t>n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6637440" y="6127907"/>
            <a:ext cx="800108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Join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630006" y="6615587"/>
            <a:ext cx="148779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Semi-join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6591819" y="7103267"/>
            <a:ext cx="137000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Division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6654629" y="7590947"/>
            <a:ext cx="203911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Set Operators</a:t>
            </a: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0794023" y="6723961"/>
            <a:ext cx="1728966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O(</a:t>
            </a:r>
            <a:r>
              <a:rPr lang="en-US" sz="2300" i="1" dirty="0" smtClean="0">
                <a:solidFill>
                  <a:srgbClr val="000000"/>
                </a:solidFill>
                <a:latin typeface="Book Antiqua"/>
              </a:rPr>
              <a:t>n</a:t>
            </a:r>
            <a:r>
              <a:rPr lang="en-US" sz="2000" dirty="0" smtClean="0">
                <a:solidFill>
                  <a:srgbClr val="000000"/>
                </a:solidFill>
                <a:latin typeface="Book Antiqua"/>
                <a:sym typeface="Symbol"/>
              </a:rPr>
              <a:t>  </a:t>
            </a:r>
            <a:r>
              <a:rPr lang="en-US" sz="2300" dirty="0" smtClean="0">
                <a:solidFill>
                  <a:srgbClr val="000000"/>
                </a:solidFill>
                <a:latin typeface="Book Antiqua"/>
              </a:rPr>
              <a:t>log </a:t>
            </a:r>
            <a:r>
              <a:rPr lang="en-US" sz="2300" i="1" dirty="0">
                <a:solidFill>
                  <a:srgbClr val="000000"/>
                </a:solidFill>
                <a:latin typeface="Book Antiqua"/>
              </a:rPr>
              <a:t>n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6621162" y="8241187"/>
            <a:ext cx="261631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Cartesian Product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1040569" y="8241187"/>
            <a:ext cx="975290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O(</a:t>
            </a:r>
            <a:r>
              <a:rPr lang="en-US" sz="2300" i="1" dirty="0">
                <a:solidFill>
                  <a:srgbClr val="000000"/>
                </a:solidFill>
                <a:latin typeface="Book Antiqua"/>
              </a:rPr>
              <a:t>n</a:t>
            </a:r>
            <a:r>
              <a:rPr lang="en-US" sz="2300" baseline="30000" dirty="0">
                <a:solidFill>
                  <a:srgbClr val="000000"/>
                </a:solidFill>
                <a:latin typeface="Book Antiqua"/>
              </a:rPr>
              <a:t>2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spcAft>
                <a:spcPts val="18"/>
              </a:spcAft>
            </a:pPr>
            <a:r>
              <a:rPr lang="en-US" dirty="0"/>
              <a:t>Query Optimization Issues – Types Of Optimizers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505734" indent="-505734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Exhaustive search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Cost-based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Optimal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Combinatorial complexity in the number of relations</a:t>
            </a:r>
          </a:p>
          <a:p>
            <a:pPr marL="505734" indent="-505734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dirty="0">
                <a:solidFill>
                  <a:srgbClr val="0000D4"/>
                </a:solidFill>
              </a:rPr>
              <a:t>Heuristics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Not optimal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Regroup common sub-expressions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Perform selection, projection first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Replace a join by a series of </a:t>
            </a:r>
            <a:r>
              <a:rPr lang="en-US" sz="2800" dirty="0" err="1"/>
              <a:t>semijoins</a:t>
            </a:r>
            <a:endParaRPr lang="en-US" sz="2800" dirty="0"/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Reorder operations to reduce intermediate relation size</a:t>
            </a:r>
          </a:p>
          <a:p>
            <a:pPr marL="1174026" lvl="1" indent="-523796">
              <a:spcAft>
                <a:spcPts val="853"/>
              </a:spcAft>
              <a:tabLst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137902" algn="l"/>
                <a:tab pos="1300460" algn="l"/>
                <a:tab pos="2600919" algn="l"/>
                <a:tab pos="3901379" algn="l"/>
                <a:tab pos="5201839" algn="l"/>
                <a:tab pos="6502298" algn="l"/>
                <a:tab pos="7802758" algn="l"/>
                <a:tab pos="9103218" algn="l"/>
                <a:tab pos="1300460" algn="l"/>
              </a:tabLst>
            </a:pPr>
            <a:r>
              <a:rPr lang="en-US" sz="2800" dirty="0"/>
              <a:t>Optimize individual operations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103</TotalTime>
  <Pages>0</Pages>
  <Words>742</Words>
  <Characters>0</Characters>
  <Application>Microsoft Macintosh PowerPoint</Application>
  <PresentationFormat>Custom</PresentationFormat>
  <Lines>0</Lines>
  <Paragraphs>231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Book</vt:lpstr>
      <vt:lpstr>Equation</vt:lpstr>
      <vt:lpstr>Outline</vt:lpstr>
      <vt:lpstr>Query Processing in a DDBMS</vt:lpstr>
      <vt:lpstr>Query Processing Components</vt:lpstr>
      <vt:lpstr>Selecting Alternatives</vt:lpstr>
      <vt:lpstr>What is the Problem?</vt:lpstr>
      <vt:lpstr>Cost of Alternatives</vt:lpstr>
      <vt:lpstr>Query Optimization Objectives</vt:lpstr>
      <vt:lpstr>Complexity of Relational Operations</vt:lpstr>
      <vt:lpstr>Query Optimization Issues – Types Of Optimizers</vt:lpstr>
      <vt:lpstr>Query Optimization Issues – Optimization Granularity</vt:lpstr>
      <vt:lpstr>Query Optimization Issues – Optimization Timing</vt:lpstr>
      <vt:lpstr>Query Optimization Issues – Statistics</vt:lpstr>
      <vt:lpstr>Query Optimization Issues – Decision Sites</vt:lpstr>
      <vt:lpstr>Query Optimization Issues – Network Topology</vt:lpstr>
      <vt:lpstr>Distributed Query Processing Methodology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31</cp:revision>
  <dcterms:modified xsi:type="dcterms:W3CDTF">2011-04-04T12:41:57Z</dcterms:modified>
</cp:coreProperties>
</file>